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6E0BD4-600F-C7BE-1062-EC4396F10098}" v="1" dt="2025-02-17T10:38:16.8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4" d="100"/>
          <a:sy n="64" d="100"/>
        </p:scale>
        <p:origin x="5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A46F-16EF-47E0-A049-D55075BF415B}" type="datetimeFigureOut">
              <a:rPr lang="es-ES" smtClean="0"/>
              <a:t>17/02/2025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E84B-C0F1-4F68-A697-352F1C8085C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095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A46F-16EF-47E0-A049-D55075BF415B}" type="datetimeFigureOut">
              <a:rPr lang="es-ES" smtClean="0"/>
              <a:t>17/02/2025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E84B-C0F1-4F68-A697-352F1C8085C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214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A46F-16EF-47E0-A049-D55075BF415B}" type="datetimeFigureOut">
              <a:rPr lang="es-ES" smtClean="0"/>
              <a:t>17/02/2025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E84B-C0F1-4F68-A697-352F1C8085C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948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A46F-16EF-47E0-A049-D55075BF415B}" type="datetimeFigureOut">
              <a:rPr lang="es-ES" smtClean="0"/>
              <a:t>17/02/2025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E84B-C0F1-4F68-A697-352F1C8085C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512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A46F-16EF-47E0-A049-D55075BF415B}" type="datetimeFigureOut">
              <a:rPr lang="es-ES" smtClean="0"/>
              <a:t>17/02/2025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E84B-C0F1-4F68-A697-352F1C8085C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906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A46F-16EF-47E0-A049-D55075BF415B}" type="datetimeFigureOut">
              <a:rPr lang="es-ES" smtClean="0"/>
              <a:t>17/02/2025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E84B-C0F1-4F68-A697-352F1C8085C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3913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A46F-16EF-47E0-A049-D55075BF415B}" type="datetimeFigureOut">
              <a:rPr lang="es-ES" smtClean="0"/>
              <a:t>17/02/2025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E84B-C0F1-4F68-A697-352F1C8085C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339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A46F-16EF-47E0-A049-D55075BF415B}" type="datetimeFigureOut">
              <a:rPr lang="es-ES" smtClean="0"/>
              <a:t>17/02/2025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E84B-C0F1-4F68-A697-352F1C8085C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89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A46F-16EF-47E0-A049-D55075BF415B}" type="datetimeFigureOut">
              <a:rPr lang="es-ES" smtClean="0"/>
              <a:t>17/02/2025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E84B-C0F1-4F68-A697-352F1C8085C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271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A46F-16EF-47E0-A049-D55075BF415B}" type="datetimeFigureOut">
              <a:rPr lang="es-ES" smtClean="0"/>
              <a:t>17/02/2025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E84B-C0F1-4F68-A697-352F1C8085C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51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A46F-16EF-47E0-A049-D55075BF415B}" type="datetimeFigureOut">
              <a:rPr lang="es-ES" smtClean="0"/>
              <a:t>17/02/2025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E84B-C0F1-4F68-A697-352F1C8085C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9265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8A46F-16EF-47E0-A049-D55075BF415B}" type="datetimeFigureOut">
              <a:rPr lang="es-ES" smtClean="0"/>
              <a:t>17/02/2025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EE84B-C0F1-4F68-A697-352F1C8085C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936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14072" y="45063"/>
            <a:ext cx="802191" cy="2485195"/>
          </a:xfrm>
          <a:prstGeom prst="rect">
            <a:avLst/>
          </a:prstGeom>
        </p:spPr>
      </p:pic>
      <p:sp>
        <p:nvSpPr>
          <p:cNvPr id="14" name="CuadroTexto 3"/>
          <p:cNvSpPr txBox="1"/>
          <p:nvPr/>
        </p:nvSpPr>
        <p:spPr>
          <a:xfrm>
            <a:off x="1294653" y="351650"/>
            <a:ext cx="8045290" cy="14773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3000" kern="0" dirty="0">
                <a:solidFill>
                  <a:srgbClr val="002453"/>
                </a:solidFill>
                <a:latin typeface="Arial Black" pitchFamily="34"/>
              </a:rPr>
              <a:t>Retribuciones e Indemnizaciones Presidente CORREOS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3000" b="0" i="0" u="none" strike="noStrike" kern="0" cap="none" spc="0" baseline="0" dirty="0">
                <a:solidFill>
                  <a:srgbClr val="002453"/>
                </a:solidFill>
                <a:uFillTx/>
                <a:latin typeface="Arial Black" pitchFamily="34"/>
              </a:rPr>
              <a:t>2017-2024</a:t>
            </a:r>
            <a:endParaRPr lang="es-ES" sz="3000" b="0" i="0" u="none" strike="noStrike" kern="1200" cap="none" spc="0" baseline="0" dirty="0">
              <a:solidFill>
                <a:srgbClr val="002453"/>
              </a:solidFill>
              <a:uFillTx/>
              <a:latin typeface="Arial Black" pitchFamily="34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690479" y="5721001"/>
            <a:ext cx="425885" cy="177869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10823938" y="-431637"/>
            <a:ext cx="944902" cy="1791222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48418" y="6088680"/>
            <a:ext cx="5060515" cy="793861"/>
          </a:xfrm>
          <a:prstGeom prst="rect">
            <a:avLst/>
          </a:prstGeom>
        </p:spPr>
      </p:pic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910F780A-0272-0854-5322-165F9DDDAB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2219"/>
              </p:ext>
            </p:extLst>
          </p:nvPr>
        </p:nvGraphicFramePr>
        <p:xfrm>
          <a:off x="1669774" y="2305879"/>
          <a:ext cx="8731003" cy="3601001"/>
        </p:xfrm>
        <a:graphic>
          <a:graphicData uri="http://schemas.openxmlformats.org/drawingml/2006/table">
            <a:tbl>
              <a:tblPr/>
              <a:tblGrid>
                <a:gridCol w="1063746">
                  <a:extLst>
                    <a:ext uri="{9D8B030D-6E8A-4147-A177-3AD203B41FA5}">
                      <a16:colId xmlns:a16="http://schemas.microsoft.com/office/drawing/2014/main" val="3013252352"/>
                    </a:ext>
                  </a:extLst>
                </a:gridCol>
                <a:gridCol w="3398460">
                  <a:extLst>
                    <a:ext uri="{9D8B030D-6E8A-4147-A177-3AD203B41FA5}">
                      <a16:colId xmlns:a16="http://schemas.microsoft.com/office/drawing/2014/main" val="3003058617"/>
                    </a:ext>
                  </a:extLst>
                </a:gridCol>
                <a:gridCol w="2445233">
                  <a:extLst>
                    <a:ext uri="{9D8B030D-6E8A-4147-A177-3AD203B41FA5}">
                      <a16:colId xmlns:a16="http://schemas.microsoft.com/office/drawing/2014/main" val="16391179"/>
                    </a:ext>
                  </a:extLst>
                </a:gridCol>
                <a:gridCol w="1823564">
                  <a:extLst>
                    <a:ext uri="{9D8B030D-6E8A-4147-A177-3AD203B41FA5}">
                      <a16:colId xmlns:a16="http://schemas.microsoft.com/office/drawing/2014/main" val="2184120481"/>
                    </a:ext>
                  </a:extLst>
                </a:gridCol>
              </a:tblGrid>
              <a:tr h="48188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Año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Remuneraciones brutas anuales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Observaciones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Indemnizaciones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961650"/>
                  </a:ext>
                </a:extLst>
              </a:tr>
              <a:tr h="29851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2024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185.725,05 €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rtero Ligh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La cifra incluye 12 trienios devengados en su condición de funcionario en situación administrativa de servicios especiales</a:t>
                      </a:r>
                      <a:r>
                        <a:rPr lang="es-ES" sz="11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rtero Light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674"/>
                  </a:ext>
                </a:extLst>
              </a:tr>
              <a:tr h="28998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207.077,65 €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Del 01/01/2023 al 27/12/2023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A383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25.335,80 €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A383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63217"/>
                  </a:ext>
                </a:extLst>
              </a:tr>
              <a:tr h="289983"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2023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1.440,43 €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Del 28/12/2023 al 31/12/2023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A383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A383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099010"/>
                  </a:ext>
                </a:extLst>
              </a:tr>
              <a:tr h="28998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208.513,18 €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-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30955"/>
                  </a:ext>
                </a:extLst>
              </a:tr>
              <a:tr h="28998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2021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203.749,10 €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-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431516"/>
                  </a:ext>
                </a:extLst>
              </a:tr>
              <a:tr h="28998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2020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199.219,72 €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-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7179542"/>
                  </a:ext>
                </a:extLst>
              </a:tr>
              <a:tr h="28998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2019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178.571,65 €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-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5072393"/>
                  </a:ext>
                </a:extLst>
              </a:tr>
              <a:tr h="2899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2018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132.618,32 €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A3838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Del 01/01/2018 al 18/07/2018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A3838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24.615,86 €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A3838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419971"/>
                  </a:ext>
                </a:extLst>
              </a:tr>
              <a:tr h="28998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67.508,14 €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A3838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Del 19/07/2018 al 31/12/2018            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A3838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-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A3838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7929414"/>
                  </a:ext>
                </a:extLst>
              </a:tr>
              <a:tr h="28998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2017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191.052,58 €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203764"/>
                          </a:solidFill>
                          <a:effectLst/>
                          <a:latin typeface="Cartero Light"/>
                        </a:rPr>
                        <a:t>-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38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8689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70650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</cp:revision>
  <dcterms:created xsi:type="dcterms:W3CDTF">2025-02-14T11:53:55Z</dcterms:created>
  <dcterms:modified xsi:type="dcterms:W3CDTF">2025-02-17T10:38:17Z</dcterms:modified>
</cp:coreProperties>
</file>